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  <p:sldMasterId id="2147484107" r:id="rId2"/>
  </p:sldMasterIdLst>
  <p:notesMasterIdLst>
    <p:notesMasterId r:id="rId9"/>
  </p:notesMasterIdLst>
  <p:handoutMasterIdLst>
    <p:handoutMasterId r:id="rId10"/>
  </p:handoutMasterIdLst>
  <p:sldIdLst>
    <p:sldId id="270" r:id="rId3"/>
    <p:sldId id="271" r:id="rId4"/>
    <p:sldId id="360" r:id="rId5"/>
    <p:sldId id="272" r:id="rId6"/>
    <p:sldId id="289" r:id="rId7"/>
    <p:sldId id="273" r:id="rId8"/>
  </p:sldIdLst>
  <p:sldSz cx="9144000" cy="6858000" type="screen4x3"/>
  <p:notesSz cx="6781800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99FF33"/>
    <a:srgbClr val="009900"/>
    <a:srgbClr val="FFCC00"/>
    <a:srgbClr val="FF6600"/>
    <a:srgbClr val="3333FF"/>
    <a:srgbClr val="3366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0" autoAdjust="0"/>
    <p:restoredTop sz="91935" autoAdjust="0"/>
  </p:normalViewPr>
  <p:slideViewPr>
    <p:cSldViewPr>
      <p:cViewPr varScale="1">
        <p:scale>
          <a:sx n="50" d="100"/>
          <a:sy n="50" d="100"/>
        </p:scale>
        <p:origin x="-142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832" y="-114"/>
      </p:cViewPr>
      <p:guideLst>
        <p:guide orient="horz" pos="3127"/>
        <p:guide pos="213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16" tIns="45508" rIns="91016" bIns="45508" numCol="1" anchor="t" anchorCtr="0" compatLnSpc="1">
            <a:prstTxWarp prst="textNoShape">
              <a:avLst/>
            </a:prstTxWarp>
          </a:bodyPr>
          <a:lstStyle>
            <a:lvl1pPr defTabSz="911225">
              <a:defRPr sz="11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16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16" tIns="45508" rIns="91016" bIns="45508" numCol="1" anchor="t" anchorCtr="0" compatLnSpc="1">
            <a:prstTxWarp prst="textNoShape">
              <a:avLst/>
            </a:prstTxWarp>
          </a:bodyPr>
          <a:lstStyle>
            <a:lvl1pPr algn="r" defTabSz="911225">
              <a:defRPr sz="11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16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16" tIns="45508" rIns="91016" bIns="45508" numCol="1" anchor="b" anchorCtr="0" compatLnSpc="1">
            <a:prstTxWarp prst="textNoShape">
              <a:avLst/>
            </a:prstTxWarp>
          </a:bodyPr>
          <a:lstStyle>
            <a:lvl1pPr defTabSz="911225">
              <a:defRPr sz="11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16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31338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16" tIns="45508" rIns="91016" bIns="45508" numCol="1" anchor="b" anchorCtr="0" compatLnSpc="1">
            <a:prstTxWarp prst="textNoShape">
              <a:avLst/>
            </a:prstTxWarp>
          </a:bodyPr>
          <a:lstStyle>
            <a:lvl1pPr algn="r" defTabSz="911225">
              <a:defRPr sz="1100"/>
            </a:lvl1pPr>
          </a:lstStyle>
          <a:p>
            <a:pPr>
              <a:defRPr/>
            </a:pPr>
            <a:fld id="{0EB5BB5B-26B8-4391-A8D6-53A0DB3F438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16" tIns="45508" rIns="91016" bIns="45508" numCol="1" anchor="t" anchorCtr="0" compatLnSpc="1">
            <a:prstTxWarp prst="textNoShape">
              <a:avLst/>
            </a:prstTxWarp>
          </a:bodyPr>
          <a:lstStyle>
            <a:lvl1pPr defTabSz="911225">
              <a:defRPr sz="11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16" tIns="45508" rIns="91016" bIns="45508" numCol="1" anchor="t" anchorCtr="0" compatLnSpc="1">
            <a:prstTxWarp prst="textNoShape">
              <a:avLst/>
            </a:prstTxWarp>
          </a:bodyPr>
          <a:lstStyle>
            <a:lvl1pPr algn="r" defTabSz="911225">
              <a:defRPr sz="11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720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16" tIns="45508" rIns="91016" bIns="455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16" tIns="45508" rIns="91016" bIns="45508" numCol="1" anchor="b" anchorCtr="0" compatLnSpc="1">
            <a:prstTxWarp prst="textNoShape">
              <a:avLst/>
            </a:prstTxWarp>
          </a:bodyPr>
          <a:lstStyle>
            <a:lvl1pPr defTabSz="911225">
              <a:defRPr sz="11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31338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16" tIns="45508" rIns="91016" bIns="45508" numCol="1" anchor="b" anchorCtr="0" compatLnSpc="1">
            <a:prstTxWarp prst="textNoShape">
              <a:avLst/>
            </a:prstTxWarp>
          </a:bodyPr>
          <a:lstStyle>
            <a:lvl1pPr algn="r" defTabSz="911225">
              <a:defRPr sz="1100"/>
            </a:lvl1pPr>
          </a:lstStyle>
          <a:p>
            <a:pPr>
              <a:defRPr/>
            </a:pPr>
            <a:fld id="{7DA9E394-D28E-4DE5-91ED-543913CEF00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9638" y="744538"/>
            <a:ext cx="4962525" cy="3722687"/>
          </a:xfrm>
          <a:ln/>
        </p:spPr>
      </p:sp>
      <p:sp>
        <p:nvSpPr>
          <p:cNvPr id="7680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7680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70853-57F1-4207-906F-94901E61715C}" type="slidenum">
              <a:rPr lang="it-IT" smtClean="0"/>
              <a:pPr/>
              <a:t>1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9638" y="744538"/>
            <a:ext cx="4962525" cy="3722687"/>
          </a:xfrm>
          <a:ln/>
        </p:spPr>
      </p:sp>
      <p:sp>
        <p:nvSpPr>
          <p:cNvPr id="7782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778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5C36F1-E17B-4B8F-8C12-49D7BFCB64C0}" type="slidenum">
              <a:rPr lang="it-IT" smtClean="0"/>
              <a:pPr/>
              <a:t>2</a:t>
            </a:fld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9638" y="744538"/>
            <a:ext cx="4962525" cy="3722687"/>
          </a:xfrm>
          <a:ln/>
        </p:spPr>
      </p:sp>
      <p:sp>
        <p:nvSpPr>
          <p:cNvPr id="79875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7987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3D3589-151B-4CF1-B486-00EE8EC07A33}" type="slidenum">
              <a:rPr lang="it-IT" smtClean="0"/>
              <a:pPr/>
              <a:t>3</a:t>
            </a:fld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9638" y="744538"/>
            <a:ext cx="4962525" cy="3722687"/>
          </a:xfrm>
          <a:ln/>
        </p:spPr>
      </p:sp>
      <p:sp>
        <p:nvSpPr>
          <p:cNvPr id="8192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819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1508DA-99DC-4580-AC6C-CCA80938C907}" type="slidenum">
              <a:rPr lang="it-IT" smtClean="0"/>
              <a:pPr/>
              <a:t>4</a:t>
            </a:fld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9638" y="744538"/>
            <a:ext cx="4962525" cy="3722687"/>
          </a:xfrm>
          <a:ln/>
        </p:spPr>
      </p:sp>
      <p:sp>
        <p:nvSpPr>
          <p:cNvPr id="82947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8294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75753E-D31A-4B71-8A5D-7B9CA7EC2092}" type="slidenum">
              <a:rPr lang="it-IT" smtClean="0"/>
              <a:pPr/>
              <a:t>5</a:t>
            </a:fld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9638" y="744538"/>
            <a:ext cx="4962525" cy="3722687"/>
          </a:xfrm>
          <a:ln/>
        </p:spPr>
      </p:sp>
      <p:sp>
        <p:nvSpPr>
          <p:cNvPr id="8397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839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A9131-FD37-4215-818B-FB4DF3B9DF1C}" type="slidenum">
              <a:rPr lang="it-IT" smtClean="0"/>
              <a:pPr/>
              <a:t>6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246B8-9762-4C1F-82B2-4DA16D01298B}" type="datetimeFigureOut">
              <a:rPr lang="it-IT"/>
              <a:pPr>
                <a:defRPr/>
              </a:pPr>
              <a:t>10/04/2012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B439A-7C8A-445D-9E68-EFE19D5C89E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B68F0-51BA-4F57-A3F2-0C9F72D45002}" type="datetimeFigureOut">
              <a:rPr lang="it-IT"/>
              <a:pPr>
                <a:defRPr/>
              </a:pPr>
              <a:t>10/04/2012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06914-7553-44D3-A07F-C4973C543EE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2100D-A6A0-493A-8294-AB07BB690A2F}" type="datetimeFigureOut">
              <a:rPr lang="it-IT"/>
              <a:pPr>
                <a:defRPr/>
              </a:pPr>
              <a:t>10/04/2012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DE4C5-5418-456F-8515-D02521ECD41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C48D0-2F6E-489B-AE6E-27FC1970983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B3865-1A66-4525-B564-04BB4CE45CD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CBE82-2F62-4E52-BEE4-8D911139990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1288F-AD69-469D-A675-49306FB399D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9853D-E434-4939-8A89-C2E61C05663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E3132-1AE0-4684-9347-B8FFD23E39F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28D82-E061-4427-B1C8-0933E564441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/>
          <a:lstStyle>
            <a:lvl1pPr algn="l">
              <a:buNone/>
              <a:defRPr sz="50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FD18C-13A8-4F50-84A2-523724FB3F2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27018-14A4-43E8-AF0B-1F7C60DE3A5F}" type="datetimeFigureOut">
              <a:rPr lang="it-IT"/>
              <a:pPr>
                <a:defRPr/>
              </a:pPr>
              <a:t>10/04/2012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780B0-3184-4761-AFD1-EA0BF7E6B63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/>
          <a:lstStyle>
            <a:lvl1pPr algn="r">
              <a:buNone/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102F8-56DF-4074-B538-6C2C91F5DBB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76B7D-1E19-4A2D-B28B-89F8BEBF560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5679A-A8EC-41B2-BB95-B872072B115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0C9F0-CE83-443B-8DBF-53A3540FDA15}" type="datetimeFigureOut">
              <a:rPr lang="it-IT"/>
              <a:pPr>
                <a:defRPr/>
              </a:pPr>
              <a:t>10/04/2012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E8089-2FF3-4534-A7E3-141C003C61D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1804-FDF9-47AE-A2E1-762F025121EF}" type="datetimeFigureOut">
              <a:rPr lang="it-IT"/>
              <a:pPr>
                <a:defRPr/>
              </a:pPr>
              <a:t>10/04/2012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F5528-BA0D-4577-AC1B-86217086324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3FADB-D61D-41B4-A0CF-F051F23FE740}" type="datetimeFigureOut">
              <a:rPr lang="it-IT"/>
              <a:pPr>
                <a:defRPr/>
              </a:pPr>
              <a:t>10/04/2012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5BF92-F9BD-4C63-ADA1-3C94184B7C1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AD53E-CC56-467A-8DD7-A7F8C0ED1E7C}" type="datetimeFigureOut">
              <a:rPr lang="it-IT"/>
              <a:pPr>
                <a:defRPr/>
              </a:pPr>
              <a:t>10/04/2012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4E199-ADCA-4EFC-805F-5C6FC678988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A6D47-835B-451E-9B06-C13086E8A40D}" type="datetimeFigureOut">
              <a:rPr lang="it-IT"/>
              <a:pPr>
                <a:defRPr/>
              </a:pPr>
              <a:t>10/04/2012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67CC3-9BC7-4888-AC69-7FAF1E314DE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BD276-99F6-41FD-84D6-C5B66055500D}" type="datetimeFigureOut">
              <a:rPr lang="it-IT"/>
              <a:pPr>
                <a:defRPr/>
              </a:pPr>
              <a:t>10/04/2012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F4B3C-7AB3-44AA-80C8-205A44DD18A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4E890-650F-4157-B5BA-B1245D337DAB}" type="datetimeFigureOut">
              <a:rPr lang="it-IT"/>
              <a:pPr>
                <a:defRPr/>
              </a:pPr>
              <a:t>10/04/2012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0FA11-C428-4EF3-9DA5-B9546500328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folHlink"/>
            </a:gs>
            <a:gs pos="100000">
              <a:schemeClr val="folHlink">
                <a:gamma/>
                <a:tint val="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A9D047-C3A0-454A-AF4F-B83ABAB8F828}" type="datetimeFigureOut">
              <a:rPr lang="it-IT"/>
              <a:pPr>
                <a:defRPr/>
              </a:pPr>
              <a:t>10/04/2012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B4641D4-48B3-4B9F-BC72-2DD0ADAF416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4" r:id="rId2"/>
    <p:sldLayoutId id="2147484165" r:id="rId3"/>
    <p:sldLayoutId id="2147484166" r:id="rId4"/>
    <p:sldLayoutId id="2147484167" r:id="rId5"/>
    <p:sldLayoutId id="2147484168" r:id="rId6"/>
    <p:sldLayoutId id="2147484169" r:id="rId7"/>
    <p:sldLayoutId id="2147484170" r:id="rId8"/>
    <p:sldLayoutId id="2147484171" r:id="rId9"/>
    <p:sldLayoutId id="2147484172" r:id="rId10"/>
    <p:sldLayoutId id="21474841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2179638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33ACD7AC-93A3-4FDD-A086-6EF15C80F47E}" type="datetimeFigureOut">
              <a:rPr lang="it-IT"/>
              <a:pPr>
                <a:defRPr/>
              </a:pPr>
              <a:t>10/04/2012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66FB9DC-08A4-4A3C-8913-A9808C764DD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4" r:id="rId1"/>
    <p:sldLayoutId id="2147484175" r:id="rId2"/>
    <p:sldLayoutId id="2147484176" r:id="rId3"/>
    <p:sldLayoutId id="2147484177" r:id="rId4"/>
    <p:sldLayoutId id="2147484178" r:id="rId5"/>
    <p:sldLayoutId id="2147484179" r:id="rId6"/>
    <p:sldLayoutId id="2147484180" r:id="rId7"/>
    <p:sldLayoutId id="2147484181" r:id="rId8"/>
    <p:sldLayoutId id="2147484182" r:id="rId9"/>
    <p:sldLayoutId id="2147484183" r:id="rId10"/>
    <p:sldLayoutId id="21474841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rgbClr val="FFFFD2"/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2338" indent="-273050" algn="l" rtl="0" eaLnBrk="0" fontAlgn="base" hangingPunct="0">
        <a:spcBef>
          <a:spcPct val="20000"/>
        </a:spcBef>
        <a:spcAft>
          <a:spcPct val="0"/>
        </a:spcAft>
        <a:buClr>
          <a:srgbClr val="FF953E"/>
        </a:buClr>
        <a:buFont typeface="Wingdings 2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F8BD52"/>
        </a:buClr>
        <a:buFont typeface="Wingdings 2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28600" algn="l" rtl="0" eaLnBrk="0" fontAlgn="base" hangingPunct="0">
        <a:spcBef>
          <a:spcPct val="20000"/>
        </a:spcBef>
        <a:spcAft>
          <a:spcPct val="0"/>
        </a:spcAft>
        <a:buClr>
          <a:srgbClr val="46A6BD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cts.pixel-online.org/nellip/info/index.ph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9"/>
          <p:cNvSpPr>
            <a:spLocks noChangeArrowheads="1"/>
          </p:cNvSpPr>
          <p:nvPr/>
        </p:nvSpPr>
        <p:spPr bwMode="auto">
          <a:xfrm>
            <a:off x="1763713" y="5084763"/>
            <a:ext cx="5905500" cy="128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buClr>
                <a:schemeClr val="accent1"/>
              </a:buClr>
              <a:buSzPct val="70000"/>
            </a:pPr>
            <a:r>
              <a:rPr lang="en-US" sz="2400" dirty="0" smtClean="0">
                <a:latin typeface="Calibri" pitchFamily="34" charset="0"/>
              </a:rPr>
              <a:t>The NELLIP project is funded within the Framework of the Lifelong Learning Programme – Key Activity 2 Multilateral Networks action.</a:t>
            </a:r>
            <a:endParaRPr lang="it-IT" sz="2400" dirty="0">
              <a:latin typeface="Calibri" pitchFamily="34" charset="0"/>
            </a:endParaRPr>
          </a:p>
        </p:txBody>
      </p:sp>
      <p:sp>
        <p:nvSpPr>
          <p:cNvPr id="14339" name="WordArt 8"/>
          <p:cNvSpPr>
            <a:spLocks noChangeArrowheads="1" noChangeShapeType="1" noTextEdit="1"/>
          </p:cNvSpPr>
          <p:nvPr/>
        </p:nvSpPr>
        <p:spPr bwMode="auto">
          <a:xfrm>
            <a:off x="2484438" y="3068638"/>
            <a:ext cx="41767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4000" b="1" kern="10" spc="80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Calibri"/>
              </a:rPr>
              <a:t>NELLIP</a:t>
            </a:r>
          </a:p>
        </p:txBody>
      </p:sp>
      <p:sp>
        <p:nvSpPr>
          <p:cNvPr id="14340" name="WordArt 10"/>
          <p:cNvSpPr>
            <a:spLocks noChangeArrowheads="1" noChangeShapeType="1" noTextEdit="1"/>
          </p:cNvSpPr>
          <p:nvPr/>
        </p:nvSpPr>
        <p:spPr bwMode="auto">
          <a:xfrm>
            <a:off x="2699792" y="4077072"/>
            <a:ext cx="367317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4000" b="1" kern="10" spc="80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Calibri"/>
              </a:rPr>
              <a:t>Project</a:t>
            </a:r>
            <a:endParaRPr lang="es-ES" sz="4000" b="1" kern="10" spc="800" dirty="0">
              <a:ln w="9525">
                <a:noFill/>
                <a:round/>
                <a:headEnd/>
                <a:tailEnd/>
              </a:ln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Calibri"/>
            </a:endParaRPr>
          </a:p>
        </p:txBody>
      </p:sp>
      <p:pic>
        <p:nvPicPr>
          <p:cNvPr id="14341" name="Picture 11" descr="Logo Nellip"/>
          <p:cNvPicPr>
            <a:picLocks noChangeAspect="1" noChangeArrowheads="1"/>
          </p:cNvPicPr>
          <p:nvPr/>
        </p:nvPicPr>
        <p:blipFill>
          <a:blip r:embed="rId3" cstate="print"/>
          <a:srcRect b="5989"/>
          <a:stretch>
            <a:fillRect/>
          </a:stretch>
        </p:blipFill>
        <p:spPr bwMode="auto">
          <a:xfrm>
            <a:off x="3132138" y="476250"/>
            <a:ext cx="2808287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6CF0E56-4038-42B0-A457-4E2672B3C5A5}" type="slidenum">
              <a:rPr lang="it-IT"/>
              <a:pPr>
                <a:defRPr/>
              </a:pPr>
              <a:t>2</a:t>
            </a:fld>
            <a:endParaRPr lang="it-IT"/>
          </a:p>
        </p:txBody>
      </p:sp>
      <p:sp>
        <p:nvSpPr>
          <p:cNvPr id="15363" name="Rectangle 3"/>
          <p:cNvSpPr txBox="1">
            <a:spLocks noChangeArrowheads="1"/>
          </p:cNvSpPr>
          <p:nvPr/>
        </p:nvSpPr>
        <p:spPr bwMode="auto">
          <a:xfrm>
            <a:off x="395288" y="1628800"/>
            <a:ext cx="7993062" cy="439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1" indent="-319088">
              <a:lnSpc>
                <a:spcPct val="80000"/>
              </a:lnSpc>
              <a:buClr>
                <a:schemeClr val="accent1"/>
              </a:buClr>
              <a:buSzPct val="70000"/>
            </a:pPr>
            <a:r>
              <a:rPr lang="en-US" sz="2400" dirty="0">
                <a:latin typeface="Calibri" pitchFamily="34" charset="0"/>
              </a:rPr>
              <a:t>	</a:t>
            </a:r>
            <a:r>
              <a:rPr lang="en-US" sz="2800" dirty="0">
                <a:latin typeface="Calibri" pitchFamily="34" charset="0"/>
              </a:rPr>
              <a:t>Since 1998 </a:t>
            </a:r>
            <a:r>
              <a:rPr lang="en-US" sz="2800" dirty="0" smtClean="0">
                <a:latin typeface="Calibri" pitchFamily="34" charset="0"/>
              </a:rPr>
              <a:t>some successful </a:t>
            </a:r>
            <a:r>
              <a:rPr lang="en-US" sz="2800" dirty="0" smtClean="0">
                <a:latin typeface="Calibri" pitchFamily="34" charset="0"/>
              </a:rPr>
              <a:t>projects and initiatives </a:t>
            </a:r>
            <a:r>
              <a:rPr lang="en-US" sz="2800" dirty="0" smtClean="0">
                <a:latin typeface="Calibri" pitchFamily="34" charset="0"/>
              </a:rPr>
              <a:t>promoting language learning have </a:t>
            </a:r>
            <a:r>
              <a:rPr lang="en-US" sz="2800" dirty="0">
                <a:latin typeface="Calibri" pitchFamily="34" charset="0"/>
              </a:rPr>
              <a:t>been awarded a quality label: </a:t>
            </a:r>
            <a:r>
              <a:rPr lang="en-US" sz="2800" b="1" dirty="0">
                <a:latin typeface="Calibri" pitchFamily="34" charset="0"/>
              </a:rPr>
              <a:t>the European Language </a:t>
            </a:r>
            <a:r>
              <a:rPr lang="en-US" sz="2800" b="1" dirty="0" smtClean="0">
                <a:latin typeface="Calibri" pitchFamily="34" charset="0"/>
              </a:rPr>
              <a:t>Label (ELL).</a:t>
            </a:r>
            <a:endParaRPr lang="en-US" sz="2800" dirty="0">
              <a:latin typeface="Calibri" pitchFamily="34" charset="0"/>
            </a:endParaRPr>
          </a:p>
          <a:p>
            <a:pPr lvl="1" indent="-319088" algn="just">
              <a:lnSpc>
                <a:spcPct val="80000"/>
              </a:lnSpc>
              <a:buClr>
                <a:schemeClr val="accent1"/>
              </a:buClr>
              <a:buSzPct val="70000"/>
            </a:pPr>
            <a:endParaRPr lang="en-US" sz="2800" dirty="0">
              <a:latin typeface="Calibri" pitchFamily="34" charset="0"/>
            </a:endParaRPr>
          </a:p>
          <a:p>
            <a:pPr lvl="1" indent="-319088">
              <a:lnSpc>
                <a:spcPct val="80000"/>
              </a:lnSpc>
              <a:buClr>
                <a:schemeClr val="accent1"/>
              </a:buClr>
              <a:buSzPct val="70000"/>
            </a:pPr>
            <a:r>
              <a:rPr lang="en-US" sz="2800" dirty="0">
                <a:latin typeface="Calibri" pitchFamily="34" charset="0"/>
              </a:rPr>
              <a:t>	</a:t>
            </a:r>
            <a:r>
              <a:rPr lang="en-US" sz="2800" dirty="0" smtClean="0">
                <a:latin typeface="Calibri" pitchFamily="34" charset="0"/>
              </a:rPr>
              <a:t>The ELL </a:t>
            </a:r>
            <a:r>
              <a:rPr lang="en-US" sz="2800" dirty="0">
                <a:latin typeface="Calibri" pitchFamily="34" charset="0"/>
              </a:rPr>
              <a:t>is awarded on the basis of specific quality </a:t>
            </a:r>
            <a:r>
              <a:rPr lang="en-US" sz="2800" dirty="0" smtClean="0">
                <a:latin typeface="Calibri" pitchFamily="34" charset="0"/>
              </a:rPr>
              <a:t>criteria: creativity, comprehensiveness, </a:t>
            </a:r>
            <a:r>
              <a:rPr lang="en-US" sz="2800" dirty="0" smtClean="0">
                <a:latin typeface="Calibri" pitchFamily="34" charset="0"/>
              </a:rPr>
              <a:t>power to motivates</a:t>
            </a:r>
            <a:r>
              <a:rPr lang="en-US" sz="2800" dirty="0" smtClean="0">
                <a:latin typeface="Calibri" pitchFamily="34" charset="0"/>
              </a:rPr>
              <a:t>, and </a:t>
            </a:r>
            <a:r>
              <a:rPr lang="en-US" sz="2800" dirty="0" smtClean="0">
                <a:latin typeface="Calibri" pitchFamily="34" charset="0"/>
              </a:rPr>
              <a:t>European </a:t>
            </a:r>
            <a:r>
              <a:rPr lang="en-US" sz="2800" dirty="0" smtClean="0">
                <a:latin typeface="Calibri" pitchFamily="34" charset="0"/>
              </a:rPr>
              <a:t>emphasis.</a:t>
            </a:r>
            <a:endParaRPr lang="en-US" sz="2800" dirty="0">
              <a:latin typeface="Calibri" pitchFamily="34" charset="0"/>
            </a:endParaRPr>
          </a:p>
          <a:p>
            <a:pPr lvl="1" indent="-319088" algn="just">
              <a:lnSpc>
                <a:spcPct val="80000"/>
              </a:lnSpc>
              <a:buClr>
                <a:schemeClr val="accent1"/>
              </a:buClr>
              <a:buSzPct val="70000"/>
            </a:pPr>
            <a:endParaRPr lang="en-US" sz="2800" dirty="0">
              <a:latin typeface="Calibri" pitchFamily="34" charset="0"/>
            </a:endParaRPr>
          </a:p>
          <a:p>
            <a:pPr lvl="1" indent="-319088">
              <a:lnSpc>
                <a:spcPct val="80000"/>
              </a:lnSpc>
              <a:buClr>
                <a:schemeClr val="accent1"/>
              </a:buClr>
              <a:buSzPct val="70000"/>
            </a:pPr>
            <a:r>
              <a:rPr lang="en-US" sz="2800" dirty="0">
                <a:latin typeface="Calibri" pitchFamily="34" charset="0"/>
              </a:rPr>
              <a:t>	</a:t>
            </a:r>
            <a:r>
              <a:rPr lang="en-US" sz="2800" dirty="0" smtClean="0">
                <a:latin typeface="Calibri" pitchFamily="34" charset="0"/>
              </a:rPr>
              <a:t>Applying the </a:t>
            </a:r>
            <a:r>
              <a:rPr lang="en-US" sz="2800" dirty="0">
                <a:latin typeface="Calibri" pitchFamily="34" charset="0"/>
              </a:rPr>
              <a:t>ELL quality criteria to the development of </a:t>
            </a:r>
            <a:r>
              <a:rPr lang="en-US" sz="2800" dirty="0" smtClean="0">
                <a:latin typeface="Calibri" pitchFamily="34" charset="0"/>
              </a:rPr>
              <a:t>new language </a:t>
            </a:r>
            <a:r>
              <a:rPr lang="en-US" sz="2800" dirty="0">
                <a:latin typeface="Calibri" pitchFamily="34" charset="0"/>
              </a:rPr>
              <a:t>learning initiatives will contribute to </a:t>
            </a:r>
            <a:r>
              <a:rPr lang="en-US" sz="2800" dirty="0" smtClean="0">
                <a:latin typeface="Calibri" pitchFamily="34" charset="0"/>
              </a:rPr>
              <a:t>improving </a:t>
            </a:r>
            <a:r>
              <a:rPr lang="en-US" sz="2800" dirty="0">
                <a:latin typeface="Calibri" pitchFamily="34" charset="0"/>
              </a:rPr>
              <a:t>their quality.</a:t>
            </a:r>
          </a:p>
          <a:p>
            <a:pPr lvl="1" indent="-319088" algn="just">
              <a:lnSpc>
                <a:spcPct val="80000"/>
              </a:lnSpc>
              <a:buClr>
                <a:schemeClr val="accent1"/>
              </a:buClr>
              <a:buSzPct val="70000"/>
            </a:pPr>
            <a:endParaRPr lang="en-US" sz="2400" dirty="0">
              <a:latin typeface="Calibri" pitchFamily="34" charset="0"/>
            </a:endParaRPr>
          </a:p>
          <a:p>
            <a:pPr lvl="1" indent="-319088" algn="just">
              <a:lnSpc>
                <a:spcPct val="80000"/>
              </a:lnSpc>
              <a:buClr>
                <a:schemeClr val="accent1"/>
              </a:buClr>
              <a:buSzPct val="70000"/>
            </a:pPr>
            <a:endParaRPr lang="it-IT" sz="2400" dirty="0">
              <a:latin typeface="Calibri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229600" cy="100466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/>
            </a:r>
            <a:br>
              <a:rPr lang="it-IT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it-IT" dirty="0" smtClean="0">
                <a:solidFill>
                  <a:srgbClr val="FFFF00"/>
                </a:solidFill>
              </a:rPr>
              <a:t>The  Background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3536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err="1" smtClean="0"/>
              <a:t>Aim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project</a:t>
            </a:r>
            <a:endParaRPr lang="es-E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72816"/>
            <a:ext cx="8075240" cy="3600400"/>
          </a:xfrm>
        </p:spPr>
        <p:txBody>
          <a:bodyPr/>
          <a:lstStyle/>
          <a:p>
            <a:pPr marL="452438" lvl="1" algn="just">
              <a:lnSpc>
                <a:spcPct val="90000"/>
              </a:lnSpc>
              <a:buNone/>
            </a:pPr>
            <a:r>
              <a:rPr lang="en-GB" dirty="0" smtClean="0">
                <a:latin typeface="Calibri" pitchFamily="34" charset="0"/>
              </a:rPr>
              <a:t>	</a:t>
            </a:r>
            <a:r>
              <a:rPr lang="en-GB" sz="3200" b="1" dirty="0" smtClean="0">
                <a:latin typeface="Calibri" pitchFamily="34" charset="0"/>
              </a:rPr>
              <a:t>To promote quality in language learning through the application of the quality criteria related to the award of the</a:t>
            </a:r>
            <a:r>
              <a:rPr lang="en-US" sz="3600" b="1" dirty="0" smtClean="0">
                <a:latin typeface="Calibri" pitchFamily="34" charset="0"/>
              </a:rPr>
              <a:t>  </a:t>
            </a:r>
            <a:r>
              <a:rPr lang="en-US" sz="3200" b="1" dirty="0" smtClean="0">
                <a:latin typeface="Calibri" pitchFamily="34" charset="0"/>
              </a:rPr>
              <a:t>European Language Label</a:t>
            </a:r>
            <a:r>
              <a:rPr lang="en-US" sz="2800" b="1" dirty="0" smtClean="0">
                <a:latin typeface="Calibri" pitchFamily="34" charset="0"/>
              </a:rPr>
              <a:t>.</a:t>
            </a:r>
          </a:p>
        </p:txBody>
      </p:sp>
      <p:sp>
        <p:nvSpPr>
          <p:cNvPr id="6147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1CC90A8-A838-476C-A63C-0F6AF97BB151}" type="slidenum">
              <a:rPr lang="it-IT"/>
              <a:pPr>
                <a:defRPr/>
              </a:pPr>
              <a:t>3</a:t>
            </a:fld>
            <a:endParaRPr lang="it-IT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539552" y="1268760"/>
            <a:ext cx="820891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2438" lvl="1" algn="just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endParaRPr lang="it-IT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07368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Objectives and target groups</a:t>
            </a:r>
            <a:endParaRPr lang="es-E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69694"/>
          </a:xfrm>
        </p:spPr>
        <p:txBody>
          <a:bodyPr/>
          <a:lstStyle/>
          <a:p>
            <a:pPr>
              <a:buClr>
                <a:schemeClr val="tx1"/>
              </a:buClr>
              <a:buFont typeface="Courier New" pitchFamily="49" charset="0"/>
              <a:buChar char="o"/>
              <a:tabLst>
                <a:tab pos="273050" algn="l"/>
              </a:tabLst>
            </a:pPr>
            <a:r>
              <a:rPr lang="it-IT" sz="32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Exploration of language learning initiatives having received the ELL, focusing on:</a:t>
            </a:r>
            <a:endParaRPr lang="es-ES" dirty="0" smtClean="0"/>
          </a:p>
          <a:p>
            <a:pPr lvl="1">
              <a:buClr>
                <a:schemeClr val="tx1"/>
              </a:buClr>
              <a:tabLst>
                <a:tab pos="273050" algn="l"/>
              </a:tabLst>
            </a:pPr>
            <a:r>
              <a:rPr lang="it-IT" sz="28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Universities</a:t>
            </a:r>
          </a:p>
          <a:p>
            <a:pPr lvl="1">
              <a:buClr>
                <a:schemeClr val="tx1"/>
              </a:buClr>
              <a:tabLst>
                <a:tab pos="273050" algn="l"/>
              </a:tabLst>
            </a:pPr>
            <a:r>
              <a:rPr lang="en-US" sz="2400" dirty="0" smtClean="0">
                <a:latin typeface="Calibri" pitchFamily="34" charset="0"/>
              </a:rPr>
              <a:t>Schools</a:t>
            </a:r>
          </a:p>
          <a:p>
            <a:pPr lvl="1">
              <a:buClr>
                <a:schemeClr val="tx1"/>
              </a:buClr>
              <a:tabLst>
                <a:tab pos="273050" algn="l"/>
              </a:tabLst>
            </a:pPr>
            <a:r>
              <a:rPr lang="en-US" sz="2400" dirty="0" smtClean="0">
                <a:latin typeface="Calibri" pitchFamily="34" charset="0"/>
              </a:rPr>
              <a:t>Adult Education Institutions</a:t>
            </a:r>
          </a:p>
          <a:p>
            <a:pPr lvl="1">
              <a:buClr>
                <a:schemeClr val="tx1"/>
              </a:buClr>
              <a:tabLst>
                <a:tab pos="273050" algn="l"/>
              </a:tabLst>
            </a:pPr>
            <a:r>
              <a:rPr lang="en-US" sz="2400" dirty="0" smtClean="0">
                <a:latin typeface="Calibri" pitchFamily="34" charset="0"/>
              </a:rPr>
              <a:t>Vocational Education and Training Providers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  <a:tabLst>
                <a:tab pos="273050" algn="l"/>
              </a:tabLst>
            </a:pPr>
            <a:r>
              <a:rPr lang="en-US" sz="2800" dirty="0" smtClean="0">
                <a:latin typeface="Calibri" pitchFamily="34" charset="0"/>
              </a:rPr>
              <a:t>Development of a methodology for the planning of quality language learning initiatives based on ELL quality criteria</a:t>
            </a:r>
          </a:p>
          <a:p>
            <a:pPr>
              <a:buClr>
                <a:schemeClr val="tx1"/>
              </a:buClr>
              <a:buFont typeface="Courier New" pitchFamily="49" charset="0"/>
              <a:buChar char="o"/>
              <a:tabLst>
                <a:tab pos="273050" algn="l"/>
              </a:tabLst>
            </a:pPr>
            <a:r>
              <a:rPr lang="en-US" sz="2800" dirty="0" smtClean="0">
                <a:latin typeface="Calibri" pitchFamily="34" charset="0"/>
              </a:rPr>
              <a:t>Raising awareness of the ELL initiative among providers of language learning. </a:t>
            </a:r>
            <a:endParaRPr lang="es-ES" dirty="0"/>
          </a:p>
        </p:txBody>
      </p:sp>
      <p:sp>
        <p:nvSpPr>
          <p:cNvPr id="7171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EBCBBC9-11B4-4D8F-9172-5EFEED7E02F2}" type="slidenum">
              <a:rPr lang="it-IT"/>
              <a:pPr>
                <a:defRPr/>
              </a:pPr>
              <a:t>4</a:t>
            </a:fld>
            <a:endParaRPr lang="it-IT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10954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it-IT" sz="4800" b="1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rgbClr val="FFFF00"/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208963" cy="4752429"/>
          </a:xfrm>
        </p:spPr>
        <p:txBody>
          <a:bodyPr>
            <a:noAutofit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 A d</a:t>
            </a:r>
            <a:r>
              <a:rPr lang="en-GB" sz="2800" dirty="0" err="1" smtClean="0">
                <a:latin typeface="Calibri" pitchFamily="34" charset="0"/>
                <a:ea typeface="SimSun" pitchFamily="2" charset="-122"/>
                <a:cs typeface="Calibri" pitchFamily="34" charset="0"/>
              </a:rPr>
              <a:t>atabase</a:t>
            </a:r>
            <a:r>
              <a:rPr lang="en-GB" sz="28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 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of selected initiatives that have been awarded the </a:t>
            </a:r>
            <a:r>
              <a:rPr lang="en-GB" sz="28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ELL </a:t>
            </a:r>
            <a:endParaRPr lang="en-GB" sz="2800" dirty="0" smtClean="0">
              <a:solidFill>
                <a:schemeClr val="tx1"/>
              </a:solidFill>
              <a:latin typeface="Calibri" pitchFamily="34" charset="0"/>
              <a:ea typeface="SimSun" pitchFamily="2" charset="-122"/>
              <a:cs typeface="Calibri" pitchFamily="34" charset="0"/>
            </a:endParaRPr>
          </a:p>
          <a:p>
            <a:pPr marL="319786" indent="-274320" algn="just"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Case studies  of best practice in these 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initiatives</a:t>
            </a:r>
          </a:p>
          <a:p>
            <a:pPr marL="319786" indent="-274320" algn="just"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National and transnational reports </a:t>
            </a:r>
            <a:r>
              <a:rPr lang="it-IT" sz="2800" dirty="0" smtClean="0">
                <a:solidFill>
                  <a:schemeClr val="tx1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on the </a:t>
            </a:r>
            <a:r>
              <a:rPr lang="it-IT" sz="2800" dirty="0" err="1" smtClean="0">
                <a:solidFill>
                  <a:schemeClr val="tx1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implementation</a:t>
            </a:r>
            <a:r>
              <a:rPr lang="it-IT" sz="2800" dirty="0" smtClean="0">
                <a:solidFill>
                  <a:schemeClr val="tx1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of</a:t>
            </a:r>
            <a:r>
              <a:rPr lang="it-IT" sz="2800" dirty="0" smtClean="0">
                <a:solidFill>
                  <a:schemeClr val="tx1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 t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he ELL  award system</a:t>
            </a:r>
            <a:endParaRPr lang="en-US" sz="2800" dirty="0" smtClean="0">
              <a:solidFill>
                <a:schemeClr val="tx1"/>
              </a:solidFill>
              <a:latin typeface="Calibri" pitchFamily="34" charset="0"/>
              <a:ea typeface="SimSun" pitchFamily="2" charset="-122"/>
              <a:cs typeface="Calibri" pitchFamily="34" charset="0"/>
            </a:endParaRPr>
          </a:p>
          <a:p>
            <a:pPr marL="319786" indent="-274320" algn="just"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Guidelines on </a:t>
            </a:r>
            <a:r>
              <a:rPr lang="it-IT" sz="2800" dirty="0" smtClean="0">
                <a:solidFill>
                  <a:schemeClr val="tx1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quality in language learning with special reference to the ELL</a:t>
            </a:r>
          </a:p>
          <a:p>
            <a:pPr marL="319786" indent="-274320" algn="just"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Networks  of language learning providers</a:t>
            </a:r>
          </a:p>
          <a:p>
            <a:pPr marL="319786" indent="-274320" algn="just"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ea typeface="SimSun" pitchFamily="2" charset="-122"/>
                <a:cs typeface="Calibri" pitchFamily="34" charset="0"/>
              </a:rPr>
              <a:t>Guidelines for the planning  of quality language learning initiatives</a:t>
            </a:r>
          </a:p>
        </p:txBody>
      </p:sp>
      <p:sp>
        <p:nvSpPr>
          <p:cNvPr id="819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375E085-86F5-44E2-8D4B-AE689AD3DACF}" type="slidenum">
              <a:rPr lang="it-IT"/>
              <a:pPr>
                <a:defRPr/>
              </a:pPr>
              <a:t>5</a:t>
            </a:fld>
            <a:endParaRPr lang="it-IT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404664"/>
            <a:ext cx="8229600" cy="10954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800" b="1" dirty="0" err="1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rgbClr val="FFFF00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Expected</a:t>
            </a:r>
            <a:r>
              <a:rPr lang="it-IT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rgbClr val="FFFF00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it-IT" sz="4800" b="1" dirty="0" err="1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rgbClr val="FFFF00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Results</a:t>
            </a:r>
            <a:endParaRPr lang="it-IT" sz="4800" b="1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rgbClr val="FFFF00"/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8E711A6-7691-44EB-B947-8514D14F005F}" type="slidenum">
              <a:rPr lang="it-IT"/>
              <a:pPr>
                <a:defRPr/>
              </a:pPr>
              <a:t>6</a:t>
            </a:fld>
            <a:endParaRPr lang="it-IT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1052736"/>
            <a:ext cx="7772400" cy="2016224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800" b="1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rgbClr val="FFFF00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More information: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sz="4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rgbClr val="FFFF00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  <a:hlinkClick r:id="rId3"/>
              </a:rPr>
              <a:t>http://</a:t>
            </a:r>
            <a:r>
              <a:rPr lang="it-IT" sz="4800" b="1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rgbClr val="FFFF00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  <a:hlinkClick r:id="rId3"/>
              </a:rPr>
              <a:t>projects.pixel-online.org/nellip/info/index.php</a:t>
            </a:r>
            <a:r>
              <a:rPr lang="it-IT" sz="4800" b="1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rgbClr val="FFFF00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  </a:t>
            </a:r>
            <a:endParaRPr lang="it-IT" sz="4800" b="1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rgbClr val="FFFF00"/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it-IT" sz="4800" b="1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rgbClr val="FFFF00"/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DEF flag-logoeac-LLP_EN"/>
          <p:cNvPicPr>
            <a:picLocks noChangeAspect="1" noChangeArrowheads="1"/>
          </p:cNvPicPr>
          <p:nvPr/>
        </p:nvPicPr>
        <p:blipFill>
          <a:blip r:embed="rId4" cstate="print"/>
          <a:srcRect b="38206"/>
          <a:stretch>
            <a:fillRect/>
          </a:stretch>
        </p:blipFill>
        <p:spPr bwMode="auto">
          <a:xfrm>
            <a:off x="1547664" y="3861048"/>
            <a:ext cx="5478700" cy="2173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30356E"/>
        </a:dk1>
        <a:lt1>
          <a:srgbClr val="FFFFFF"/>
        </a:lt1>
        <a:dk2>
          <a:srgbClr val="000000"/>
        </a:dk2>
        <a:lt2>
          <a:srgbClr val="FFF9E5"/>
        </a:lt2>
        <a:accent1>
          <a:srgbClr val="CC4757"/>
        </a:accent1>
        <a:accent2>
          <a:srgbClr val="FF6F61"/>
        </a:accent2>
        <a:accent3>
          <a:srgbClr val="AAAAAA"/>
        </a:accent3>
        <a:accent4>
          <a:srgbClr val="DADADA"/>
        </a:accent4>
        <a:accent5>
          <a:srgbClr val="E2B1B4"/>
        </a:accent5>
        <a:accent6>
          <a:srgbClr val="E76457"/>
        </a:accent6>
        <a:hlink>
          <a:srgbClr val="000099"/>
        </a:hlink>
        <a:folHlink>
          <a:srgbClr val="FFCF3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30356E"/>
        </a:dk1>
        <a:lt1>
          <a:srgbClr val="FFFFFF"/>
        </a:lt1>
        <a:dk2>
          <a:srgbClr val="000000"/>
        </a:dk2>
        <a:lt2>
          <a:srgbClr val="FFF9E5"/>
        </a:lt2>
        <a:accent1>
          <a:srgbClr val="CC4757"/>
        </a:accent1>
        <a:accent2>
          <a:srgbClr val="FF6F61"/>
        </a:accent2>
        <a:accent3>
          <a:srgbClr val="AAAAAA"/>
        </a:accent3>
        <a:accent4>
          <a:srgbClr val="DADADA"/>
        </a:accent4>
        <a:accent5>
          <a:srgbClr val="E2B1B4"/>
        </a:accent5>
        <a:accent6>
          <a:srgbClr val="E76457"/>
        </a:accent6>
        <a:hlink>
          <a:srgbClr val="3399FF"/>
        </a:hlink>
        <a:folHlink>
          <a:srgbClr val="FFCF3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30356E"/>
        </a:dk1>
        <a:lt1>
          <a:srgbClr val="FFFFFF"/>
        </a:lt1>
        <a:dk2>
          <a:srgbClr val="000000"/>
        </a:dk2>
        <a:lt2>
          <a:srgbClr val="FFF9E5"/>
        </a:lt2>
        <a:accent1>
          <a:srgbClr val="CC4757"/>
        </a:accent1>
        <a:accent2>
          <a:srgbClr val="FF6F61"/>
        </a:accent2>
        <a:accent3>
          <a:srgbClr val="AAAAAA"/>
        </a:accent3>
        <a:accent4>
          <a:srgbClr val="DADADA"/>
        </a:accent4>
        <a:accent5>
          <a:srgbClr val="E2B1B4"/>
        </a:accent5>
        <a:accent6>
          <a:srgbClr val="E76457"/>
        </a:accent6>
        <a:hlink>
          <a:srgbClr val="FF0000"/>
        </a:hlink>
        <a:folHlink>
          <a:srgbClr val="FFCF3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3746</TotalTime>
  <Words>164</Words>
  <Application>Microsoft Office PowerPoint</Application>
  <PresentationFormat>On-screen Show (4:3)</PresentationFormat>
  <Paragraphs>39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Personalizza struttura</vt:lpstr>
      <vt:lpstr>Deluxe</vt:lpstr>
      <vt:lpstr>Slide 1</vt:lpstr>
      <vt:lpstr> The  Background</vt:lpstr>
      <vt:lpstr>Aim of the project</vt:lpstr>
      <vt:lpstr>Objectives and target groups</vt:lpstr>
      <vt:lpstr>Slide 5</vt:lpstr>
      <vt:lpstr>Slide 6</vt:lpstr>
    </vt:vector>
  </TitlesOfParts>
  <Company>Pixel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Elisabetta</dc:creator>
  <cp:lastModifiedBy>Richard Rossner</cp:lastModifiedBy>
  <cp:revision>671</cp:revision>
  <dcterms:created xsi:type="dcterms:W3CDTF">2003-09-25T17:16:43Z</dcterms:created>
  <dcterms:modified xsi:type="dcterms:W3CDTF">2012-04-10T16:48:47Z</dcterms:modified>
</cp:coreProperties>
</file>